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303" r:id="rId27"/>
    <p:sldId id="302" r:id="rId28"/>
    <p:sldId id="304" r:id="rId29"/>
    <p:sldId id="305" r:id="rId30"/>
    <p:sldId id="306" r:id="rId31"/>
    <p:sldId id="295" r:id="rId32"/>
    <p:sldId id="297" r:id="rId33"/>
    <p:sldId id="296" r:id="rId34"/>
    <p:sldId id="284" r:id="rId35"/>
    <p:sldId id="285" r:id="rId36"/>
    <p:sldId id="286" r:id="rId37"/>
    <p:sldId id="287" r:id="rId38"/>
    <p:sldId id="290" r:id="rId39"/>
    <p:sldId id="298" r:id="rId40"/>
    <p:sldId id="299" r:id="rId41"/>
    <p:sldId id="293" r:id="rId42"/>
    <p:sldId id="288" r:id="rId43"/>
    <p:sldId id="294" r:id="rId44"/>
    <p:sldId id="291" r:id="rId45"/>
    <p:sldId id="292" r:id="rId46"/>
    <p:sldId id="300" r:id="rId47"/>
    <p:sldId id="301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43" r:id="rId80"/>
    <p:sldId id="338" r:id="rId81"/>
    <p:sldId id="344" r:id="rId82"/>
    <p:sldId id="339" r:id="rId83"/>
    <p:sldId id="340" r:id="rId84"/>
    <p:sldId id="341" r:id="rId85"/>
    <p:sldId id="342" r:id="rId86"/>
    <p:sldId id="345" r:id="rId87"/>
    <p:sldId id="346" r:id="rId88"/>
    <p:sldId id="347" r:id="rId89"/>
    <p:sldId id="348" r:id="rId90"/>
    <p:sldId id="349" r:id="rId91"/>
    <p:sldId id="350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71" r:id="rId108"/>
    <p:sldId id="369" r:id="rId109"/>
    <p:sldId id="368" r:id="rId110"/>
    <p:sldId id="370" r:id="rId111"/>
    <p:sldId id="372" r:id="rId112"/>
    <p:sldId id="373" r:id="rId113"/>
    <p:sldId id="374" r:id="rId114"/>
    <p:sldId id="375" r:id="rId115"/>
    <p:sldId id="376" r:id="rId116"/>
    <p:sldId id="378" r:id="rId117"/>
    <p:sldId id="379" r:id="rId118"/>
    <p:sldId id="380" r:id="rId119"/>
    <p:sldId id="381" r:id="rId120"/>
    <p:sldId id="382" r:id="rId121"/>
    <p:sldId id="383" r:id="rId122"/>
    <p:sldId id="385" r:id="rId123"/>
    <p:sldId id="386" r:id="rId124"/>
    <p:sldId id="387" r:id="rId125"/>
    <p:sldId id="388" r:id="rId1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6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4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5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3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7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76B8A-1E95-44DF-AB6A-5D7DB949BBEF}" type="datetimeFigureOut">
              <a:rPr lang="zh-CN" altLang="en-US" smtClean="0"/>
              <a:t>2020/7/31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7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7DC64-A2E4-4BC5-8BFC-6865E6D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78" y="279340"/>
            <a:ext cx="9652717" cy="59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4" y="695897"/>
            <a:ext cx="21315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2368E-A86C-4B7E-9191-634B49E4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2" y="154004"/>
            <a:ext cx="10114227" cy="6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=1vs2| Qu=1,2 |C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3059668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Qu=1,2,3,4 | 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 2 output 4 </a:t>
            </a:r>
            <a:r>
              <a:rPr lang="en-US" altLang="zh-CN" dirty="0" err="1"/>
              <a:t>states,lqr</a:t>
            </a:r>
            <a:r>
              <a:rPr lang="en-US" altLang="zh-CN" dirty="0"/>
              <a:t> </a:t>
            </a:r>
            <a:r>
              <a:rPr lang="en-US" altLang="zh-CN" dirty="0" err="1"/>
              <a:t>fails|for</a:t>
            </a:r>
            <a:r>
              <a:rPr lang="en-US" altLang="zh-CN" dirty="0"/>
              <a:t> q&gt;3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01F75E-9822-405B-8730-1094CBF8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30" y="711040"/>
            <a:ext cx="5889470" cy="2200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650D03-F6E4-42AC-ACD9-06019ED2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040"/>
            <a:ext cx="5806086" cy="2280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13F8A6-7EB0-4824-94FC-42B84951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1388"/>
            <a:ext cx="3593433" cy="27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1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=[0.3 0.4 0.5 0.6]|q=4 O full col rank |1 output 4 states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22FC3-B4D4-4703-8AE6-61E57E5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09"/>
            <a:ext cx="6010748" cy="228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5F2BD6-367D-499F-B818-D2EB7493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01509"/>
            <a:ext cx="6101872" cy="22647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85F7E-2A38-4A3D-8EB4-88E36A3A1411}"/>
              </a:ext>
            </a:extLst>
          </p:cNvPr>
          <p:cNvSpPr txBox="1"/>
          <p:nvPr/>
        </p:nvSpPr>
        <p:spPr>
          <a:xfrm>
            <a:off x="-2" y="3115211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 |C =[0.3 0.4 0.5 0.6]|q=4 O full col rank |1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</a:t>
            </a:r>
            <a:r>
              <a:rPr lang="en-US" altLang="zh-CN" dirty="0" err="1"/>
              <a:t>fails|q</a:t>
            </a:r>
            <a:r>
              <a:rPr lang="en-US" altLang="zh-CN" dirty="0"/>
              <a:t>&gt;=3,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fails, no warning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7F77B-D90A-403E-A08D-E4AA087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73341"/>
            <a:ext cx="5758614" cy="21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8DCC4-D21D-4F39-8F59-3CEBF1EF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1" y="1896058"/>
            <a:ext cx="5019675" cy="3790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3BB07-7CD6-451D-9B40-B121B69E3050}"/>
              </a:ext>
            </a:extLst>
          </p:cNvPr>
          <p:cNvSpPr txBox="1"/>
          <p:nvPr/>
        </p:nvSpPr>
        <p:spPr>
          <a:xfrm>
            <a:off x="905069" y="354563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Q=4,qu=3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54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Qu=1vs2 |C=I|3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worse</a:t>
            </a:r>
            <a:r>
              <a:rPr lang="zh-CN" altLang="en-US" dirty="0"/>
              <a:t>，</a:t>
            </a:r>
            <a:r>
              <a:rPr lang="en-US" altLang="zh-CN" dirty="0"/>
              <a:t>prediction perfect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D21A6-F8D5-4296-B8C6-2E3D8895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9870"/>
            <a:ext cx="5519192" cy="2166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B4706-001C-4651-ADBA-CEC1226A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5" y="539870"/>
            <a:ext cx="5630779" cy="2187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76201" y="28977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=2,3| </a:t>
            </a:r>
            <a:r>
              <a:rPr lang="en-US" altLang="zh-CN" dirty="0" err="1"/>
              <a:t>qu</a:t>
            </a:r>
            <a:r>
              <a:rPr lang="en-US" altLang="zh-CN" dirty="0"/>
              <a:t>=1,2…|C=I|3 output 3 </a:t>
            </a:r>
            <a:r>
              <a:rPr lang="en-US" altLang="zh-CN" dirty="0" err="1"/>
              <a:t>states,lqr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perfect|increase</a:t>
            </a:r>
            <a:r>
              <a:rPr lang="en-US" altLang="zh-CN" dirty="0"/>
              <a:t> </a:t>
            </a:r>
            <a:r>
              <a:rPr lang="en-US" altLang="zh-CN" dirty="0" err="1"/>
              <a:t>qx</a:t>
            </a:r>
            <a:r>
              <a:rPr lang="en-US" altLang="zh-CN" dirty="0"/>
              <a:t>, </a:t>
            </a:r>
            <a:r>
              <a:rPr lang="en-US" altLang="zh-CN" dirty="0" err="1"/>
              <a:t>qu</a:t>
            </a:r>
            <a:r>
              <a:rPr lang="en-US" altLang="zh-CN" dirty="0"/>
              <a:t>,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517C06-62A3-475A-826B-0DB74679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2756"/>
            <a:ext cx="6444288" cy="2409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A5C90B-E103-4D8C-95FF-F1259615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11" y="3544038"/>
            <a:ext cx="2982006" cy="2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4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0]|q=3 O full col rank|1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better|same</a:t>
            </a:r>
            <a:r>
              <a:rPr lang="en-US" altLang="zh-CN" dirty="0"/>
              <a:t> for </a:t>
            </a:r>
            <a:r>
              <a:rPr lang="en-US" altLang="zh-CN" dirty="0" err="1"/>
              <a:t>qx</a:t>
            </a:r>
            <a:r>
              <a:rPr lang="en-US" altLang="zh-CN" dirty="0"/>
              <a:t>=2,3,4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1" y="291577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2 1]|q=3 O full col rank |1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35BDC-8858-4C14-BCA9-54802E4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539870"/>
            <a:ext cx="5926054" cy="2278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87AF7-1A48-4290-9A07-86667FE3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9870"/>
            <a:ext cx="5714106" cy="2278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3373B-87B1-4DA1-B323-3EDC9DB2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08" y="3751536"/>
            <a:ext cx="5997492" cy="2307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BFE438-FBFE-4ED1-8D52-E69CBEB1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1535"/>
            <a:ext cx="5985924" cy="23076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6F0C02-323D-42A7-839B-393E41BDF1A7}"/>
              </a:ext>
            </a:extLst>
          </p:cNvPr>
          <p:cNvSpPr txBox="1"/>
          <p:nvPr/>
        </p:nvSpPr>
        <p:spPr>
          <a:xfrm>
            <a:off x="120316" y="6266256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0]|q=2 O full col rank |2 output 3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22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49730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0;0 0 1]|q=2 O full col rank|2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better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596E6-CEC1-4BFB-9268-4416E871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192"/>
            <a:ext cx="5767137" cy="2195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101DE-DB8F-4A49-B7F0-72222F7E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3" y="1052192"/>
            <a:ext cx="5847347" cy="2262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8CCAA8-8950-4082-A026-D8B77D2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3546"/>
            <a:ext cx="2890535" cy="21956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AA3DE8-AD1C-4E8C-9C70-05DC0F717D93}"/>
              </a:ext>
            </a:extLst>
          </p:cNvPr>
          <p:cNvSpPr txBox="1"/>
          <p:nvPr/>
        </p:nvSpPr>
        <p:spPr>
          <a:xfrm>
            <a:off x="-2" y="3425448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&gt;1| all </a:t>
            </a:r>
            <a:r>
              <a:rPr lang="en-US" altLang="zh-CN" dirty="0" err="1"/>
              <a:t>Qu|C</a:t>
            </a:r>
            <a:r>
              <a:rPr lang="en-US" altLang="zh-CN" dirty="0"/>
              <a:t>=[1 0 0;0 0 1]|q=2 O full col rank|2 output 3 </a:t>
            </a:r>
            <a:r>
              <a:rPr lang="en-US" altLang="zh-CN" dirty="0" err="1"/>
              <a:t>states|lqr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perfect|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8B8B83-2AA6-46DE-9275-0DB678A82F62}"/>
              </a:ext>
            </a:extLst>
          </p:cNvPr>
          <p:cNvSpPr txBox="1"/>
          <p:nvPr/>
        </p:nvSpPr>
        <p:spPr>
          <a:xfrm>
            <a:off x="0" y="630400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1]|q=2 O full col rank |2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C8946-8348-44A1-9A57-1EA3CDAC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796" y="4093301"/>
            <a:ext cx="2570246" cy="1975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F067CC-54C7-44F1-9B2D-BA8DF6FFDB07}"/>
              </a:ext>
            </a:extLst>
          </p:cNvPr>
          <p:cNvSpPr txBox="1"/>
          <p:nvPr/>
        </p:nvSpPr>
        <p:spPr>
          <a:xfrm>
            <a:off x="6641432" y="4178968"/>
            <a:ext cx="177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=1,qu=2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982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unstable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4E7AE-B260-4DEB-ACC1-C9CB0DC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806241"/>
            <a:ext cx="5038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9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1298-0766-42FB-B27A-E03DF1C2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" y="1918208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9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1B0FF-4EE1-4C81-AAAD-0891CF3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66850"/>
            <a:ext cx="4876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0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E2C44-886B-457B-BD4F-ADF9A804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1485900"/>
            <a:ext cx="4943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500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51A9A-7CD3-4A2C-806D-5B25465B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6" y="695897"/>
            <a:ext cx="7144096" cy="55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4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1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A24B55-E8D6-4598-B66F-4C7DC2FC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538287"/>
            <a:ext cx="5010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88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0F449A-2462-4EE5-B924-73D625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81175"/>
            <a:ext cx="48387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pos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C130B-B633-4499-AC7D-47D92A47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40" y="1676400"/>
            <a:ext cx="4895850" cy="3857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380485-488B-45E9-AD48-C08D219E4B00}"/>
              </a:ext>
            </a:extLst>
          </p:cNvPr>
          <p:cNvSpPr txBox="1"/>
          <p:nvPr/>
        </p:nvSpPr>
        <p:spPr>
          <a:xfrm>
            <a:off x="7094376" y="317240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vel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332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4" y="317241"/>
            <a:ext cx="2927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676D5-F80A-48AF-9E07-F704155B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752530"/>
            <a:ext cx="3802565" cy="2870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8408A-4BBB-4513-B68E-5E4F9DB8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28" y="2752530"/>
            <a:ext cx="3690744" cy="2812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980534-AA35-472E-A535-877334AE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04" y="2712621"/>
            <a:ext cx="3714722" cy="28924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318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9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cartpole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45F3F-6AEF-4B3E-A7B6-0695A54C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" y="2574161"/>
            <a:ext cx="3934373" cy="299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F3B86-8E32-469C-8B3E-DE43330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3" y="2541504"/>
            <a:ext cx="3512490" cy="2805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7B60F-6C21-42D4-8B86-A426DAC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92" y="2396930"/>
            <a:ext cx="4086656" cy="3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3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4D1C36-EC78-43FE-A8F6-C0264D62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8" y="1143964"/>
            <a:ext cx="47625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5C3ED-DC3A-4BD1-8F56-9C3B5214FBAE}"/>
              </a:ext>
            </a:extLst>
          </p:cNvPr>
          <p:cNvSpPr txBox="1"/>
          <p:nvPr/>
        </p:nvSpPr>
        <p:spPr>
          <a:xfrm>
            <a:off x="699796" y="410547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8FF577-3087-4157-BC75-43DB256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9" y="1143964"/>
            <a:ext cx="4772025" cy="3829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611757-0322-42A4-8123-2407C0D5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" y="5078232"/>
            <a:ext cx="2060909" cy="1579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090C6-3252-48ED-88B5-2D7601BAE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81" y="5341436"/>
            <a:ext cx="1705476" cy="13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6A82B-4605-4063-9E5B-E5BE5DBD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28762"/>
            <a:ext cx="10287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2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7755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A247F-2DB2-450C-8A54-E355094E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1128712"/>
            <a:ext cx="4876800" cy="3686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7796A-49DE-42A6-B872-A6445AF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94" y="1090611"/>
            <a:ext cx="5010150" cy="376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CF8E3-5CC8-4042-87BA-23029F24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60" y="4852986"/>
            <a:ext cx="246221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0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3B05F6-0BD5-494B-B145-579B5C14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75" y="1340518"/>
            <a:ext cx="4981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2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A5F6B-A4C1-4FD3-9356-F4B3930C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00" y="1098019"/>
            <a:ext cx="6567396" cy="4661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dbar3d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B508F-2AF8-4BA5-B451-F0A4A685585D}"/>
              </a:ext>
            </a:extLst>
          </p:cNvPr>
          <p:cNvSpPr txBox="1"/>
          <p:nvPr/>
        </p:nvSpPr>
        <p:spPr>
          <a:xfrm>
            <a:off x="289249" y="905069"/>
            <a:ext cx="14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pos only</a:t>
            </a:r>
            <a:r>
              <a:rPr lang="zh-CN" altLang="en-US" dirty="0"/>
              <a:t>，</a:t>
            </a:r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772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T1d13d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8355B-9D27-4F36-AD9E-C9B36FF1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1300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B908-9AD6-4836-9BBF-ABD971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92" y="262602"/>
            <a:ext cx="8111746" cy="62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4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10CFE-9F35-42EC-96C9-60F7E2CA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0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F2217-D1A0-43E6-BB99-3A6BB20E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59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2B1A7-E997-45E9-8E17-CCC78B06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3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552F0-B3BB-4BDC-9D0E-63D900AB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9" y="1098019"/>
            <a:ext cx="6681722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91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363894" y="429208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ADC5D6-EA72-42B2-BAE5-31536F83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22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E2FB17-A679-439A-BFA7-C7EF9705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827243"/>
            <a:ext cx="4886325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EDE9D-6A44-4241-960F-3310D3BBA12B}"/>
              </a:ext>
            </a:extLst>
          </p:cNvPr>
          <p:cNvSpPr txBox="1"/>
          <p:nvPr/>
        </p:nvSpPr>
        <p:spPr>
          <a:xfrm>
            <a:off x="886408" y="223935"/>
            <a:ext cx="207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LQG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0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D1EFF-1423-435F-80EB-4342EC9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1" y="993913"/>
            <a:ext cx="8403253" cy="50623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08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1500 steps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C1F8C3-B021-4FEA-8470-3754158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22" y="402296"/>
            <a:ext cx="6879052" cy="53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4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DC0D5-F5E0-4D43-9371-7D3DFB3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37798"/>
            <a:ext cx="8078276" cy="62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2A1B07-7240-4A6A-8C57-FA501E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2" y="844061"/>
            <a:ext cx="7988254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74C62-C225-4CC5-89D4-09EBAFFB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56" y="964638"/>
            <a:ext cx="6529288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F83A73-6517-4AFC-85BF-7B197A8C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1" y="54186"/>
            <a:ext cx="9539025" cy="56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413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C129E-3C23-4702-B582-5F276E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29" y="351693"/>
            <a:ext cx="9715017" cy="5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74FE-B5E4-43CF-8E2C-69DE34B2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28" y="302660"/>
            <a:ext cx="10587722" cy="63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8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7071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46272-CBA1-42C6-A732-584A2AB1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61" y="401930"/>
            <a:ext cx="7462419" cy="5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982C9-BE5B-457D-88E1-E20C87F3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64" y="464234"/>
            <a:ext cx="6939574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BDDB75-4990-470D-9406-0953A631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40" y="347949"/>
            <a:ext cx="8163197" cy="6162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3E4A4-39F7-4711-BFF3-6772EFF0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54" y="0"/>
            <a:ext cx="2884046" cy="21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761E7-B961-469F-B8D4-3A407D58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5" y="964638"/>
            <a:ext cx="7126969" cy="5379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B6292E-A5CC-418D-8304-9A71199D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17" y="0"/>
            <a:ext cx="3273083" cy="24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52311-D6B4-4547-9838-EE9DB7B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62" y="0"/>
            <a:ext cx="4743450" cy="3705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20275-EE65-401E-9B57-1999B62C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12" y="0"/>
            <a:ext cx="4783771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F61BF-A928-4AAE-9ABD-7B1C8915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55" y="555748"/>
            <a:ext cx="8145195" cy="5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FC7FA-938B-446D-8530-4876AC1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D7A74A-927C-499E-82F4-CE2026AF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39" y="1313968"/>
            <a:ext cx="623712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A85D94-5432-4578-9385-1476AD7E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24DB7-A8E3-4DB2-82E2-D565BA4C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159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7B2BA-D83F-4FB5-A964-5750397C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388642"/>
            <a:ext cx="7768717" cy="54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Init=0.001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0EFA3F-9162-4ACD-9656-EDCB7BA8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5887B-B982-4C77-8005-4232AA2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AAB8E-4529-4585-87F4-2DDD8C96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1F508-D7CA-44CF-815F-0673291F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35" y="1313968"/>
            <a:ext cx="5995766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0236B-5392-4617-921B-A35E5B86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19" y="0"/>
            <a:ext cx="2616681" cy="18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7224F-4D4B-469A-8055-5B4F7CF8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86" y="1"/>
            <a:ext cx="5671485" cy="3495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2B43E9-D191-462B-BF81-A669284A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86" y="3413941"/>
            <a:ext cx="5671485" cy="3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ED5C07-1E83-4F96-AF0A-2273D7F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17" y="678127"/>
            <a:ext cx="7145420" cy="49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07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54ED5-5094-4788-9A0D-8738D262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49" y="0"/>
            <a:ext cx="5225695" cy="3172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2409D-F135-4771-A08A-CCEB344F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9" y="3172265"/>
            <a:ext cx="5343391" cy="32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C0EDD-3B5D-4AD3-961A-02405078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1" y="507397"/>
            <a:ext cx="7202330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CF88E-04DB-431F-8E80-1FDDCEC0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251994"/>
            <a:ext cx="7501026" cy="52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noise=N(0,0.1)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D7A8-C7DA-4D5F-B212-DB5E258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69" y="748820"/>
            <a:ext cx="7296460" cy="51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885B2-0A5C-43C1-8B9A-F536885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5435090" cy="383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2A047-5A49-4BBF-9B0C-73B414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0" y="1205948"/>
            <a:ext cx="5435090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7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noise=N(0,0.3)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9C759-9997-4041-A57A-5720B6A3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25E9D-26A4-4A45-9DA8-9AFD0ABF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=4(all not mentioned were 8)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18F91-07A8-4388-82EB-9213741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A4EEC-95F8-4498-8E90-91FB0E42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221FD-9ADF-4206-858E-E375F70C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19AB7-192B-434D-8019-B148D8E6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88" y="999284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ADE3FF-7F72-4604-94AD-5FCA1AB7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5" y="0"/>
            <a:ext cx="5214425" cy="3119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51581-795B-48E8-9A61-5B3C38D8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Batch=520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2B6ED-2DFA-479B-8E6A-C8A7BE2E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5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Batch=200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C633D4-85FA-46F9-9DE6-7FF79FD0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41" y="722285"/>
            <a:ext cx="5462244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E16A7A-C5A7-44E4-A556-9840F4C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843" y="130602"/>
            <a:ext cx="3495157" cy="27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542F-5BF1-420D-8BE9-32BEE6A8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759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BEB93B-A2BA-48F4-8E0F-B44F1D82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78" y="762259"/>
            <a:ext cx="7444148" cy="5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DD32B-4EFB-4004-BF92-05E0254E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33143-9A0A-4225-8CE0-E5BC098B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</a:p>
          <a:p>
            <a:r>
              <a:rPr lang="en-US" altLang="zh-CN" dirty="0"/>
              <a:t>Measurement noise N(0,2)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EEBF9-0483-41DD-965A-33D4A7AB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01265"/>
            <a:ext cx="5462244" cy="4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3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D73C0-745A-48E4-A776-FC8E9EF1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20" y="970670"/>
            <a:ext cx="7221389" cy="44102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42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D35F9D-5F1D-43E8-A00A-12A58ADF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26" y="900332"/>
            <a:ext cx="777723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4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B2EA1-4B02-4B9A-A066-AF72B362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60" y="886630"/>
            <a:ext cx="7550028" cy="57683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8769BA-4106-46BA-8DF7-3DCC94077047}"/>
              </a:ext>
            </a:extLst>
          </p:cNvPr>
          <p:cNvSpPr txBox="1"/>
          <p:nvPr/>
        </p:nvSpPr>
        <p:spPr>
          <a:xfrm>
            <a:off x="211015" y="1026942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TV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8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DBF5E6-B0D2-44C1-B9F9-BDABB07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52" y="1421478"/>
            <a:ext cx="4762500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ECE61-40C4-4D74-B0B3-CCE51AF7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4" y="2079729"/>
            <a:ext cx="4686300" cy="1009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1C143A-1C9D-4C19-AF99-14D4C085F655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5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5B92F6-3D06-4A28-8624-51164A331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253" y="1421478"/>
            <a:ext cx="4810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775898"/>
            <a:ext cx="1458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Doesn’t work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62829-AAF5-4E8B-988B-79BE8016C683}"/>
              </a:ext>
            </a:extLst>
          </p:cNvPr>
          <p:cNvSpPr txBox="1"/>
          <p:nvPr/>
        </p:nvSpPr>
        <p:spPr>
          <a:xfrm>
            <a:off x="1816783" y="3775898"/>
            <a:ext cx="1458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1000 rollouts</a:t>
            </a:r>
          </a:p>
          <a:p>
            <a:r>
              <a:rPr lang="en-US" altLang="zh-CN" dirty="0"/>
              <a:t>Still doesn’t work</a:t>
            </a:r>
          </a:p>
          <a:p>
            <a:r>
              <a:rPr lang="en-US" altLang="zh-CN" dirty="0"/>
              <a:t>The state error builds up gradually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B8DC-7230-4074-8C2C-B342C1D3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620" y="3139312"/>
            <a:ext cx="45910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AB8625-81A2-497F-9E28-2ED0BC5FC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137644"/>
            <a:ext cx="4800600" cy="3705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2B254-EE90-44B4-87CA-63149AFC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896" y="3099544"/>
            <a:ext cx="4876800" cy="37433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Q=2</a:t>
            </a:r>
          </a:p>
          <a:p>
            <a:r>
              <a:rPr lang="en-US" altLang="zh-CN" dirty="0"/>
              <a:t>Qu=2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3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9BE0C-12ED-49AB-B85B-E895885D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80" y="-169022"/>
            <a:ext cx="10395071" cy="64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Q=3</a:t>
            </a:r>
          </a:p>
          <a:p>
            <a:r>
              <a:rPr lang="en-US" altLang="zh-CN" dirty="0"/>
              <a:t>Qu=3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9223A-F812-40F5-B828-6F482D2AD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090019"/>
            <a:ext cx="4772025" cy="3752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3351CB-1DBE-4ECE-99F6-A7288ACB0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450" y="3056425"/>
            <a:ext cx="47815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</a:t>
            </a:r>
            <a:r>
              <a:rPr lang="en-US" altLang="zh-CN" dirty="0" err="1"/>
              <a:t>qu</a:t>
            </a:r>
            <a:r>
              <a:rPr lang="en-US" altLang="zh-CN" dirty="0"/>
              <a:t> still </a:t>
            </a:r>
            <a:r>
              <a:rPr lang="en-US" altLang="zh-CN" dirty="0" err="1"/>
              <a:t>work,tested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BA302A-4F62-4936-A4F5-B86D7F6D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69" y="3300959"/>
            <a:ext cx="5952896" cy="3458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98C84-638C-42B1-BD7E-B714FD25F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477" y="2964419"/>
            <a:ext cx="4752975" cy="3829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68FFA-31CF-4F6F-AE72-D50CBACD9535}"/>
              </a:ext>
            </a:extLst>
          </p:cNvPr>
          <p:cNvSpPr txBox="1"/>
          <p:nvPr/>
        </p:nvSpPr>
        <p:spPr>
          <a:xfrm>
            <a:off x="9058494" y="849919"/>
            <a:ext cx="174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q 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096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A99BE-35AB-4D78-BDAF-D836DEE2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045308"/>
            <a:ext cx="4791075" cy="3829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CD0F7E-E45E-4068-9968-1FE62CE9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3516"/>
            <a:ext cx="4638675" cy="981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A2FC99-98D2-40F5-A28E-329D2540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826" y="3126270"/>
            <a:ext cx="4848225" cy="3667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F69559-899A-4B02-990B-5A42093871CA}"/>
              </a:ext>
            </a:extLst>
          </p:cNvPr>
          <p:cNvSpPr txBox="1"/>
          <p:nvPr/>
        </p:nvSpPr>
        <p:spPr>
          <a:xfrm>
            <a:off x="8524729" y="1489730"/>
            <a:ext cx="277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Q=8, </a:t>
            </a:r>
            <a:r>
              <a:rPr lang="en-US" altLang="zh-CN" dirty="0" err="1"/>
              <a:t>qu</a:t>
            </a:r>
            <a:r>
              <a:rPr lang="en-US" altLang="zh-CN" dirty="0"/>
              <a:t>=4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647086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F027E9-A830-4A17-982F-59B0AA84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9" y="1959458"/>
            <a:ext cx="4724400" cy="108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4F333-98F5-4C2E-B8AD-023AB4800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86" y="3102660"/>
            <a:ext cx="4743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5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4BD629-9754-4238-BA5D-A574B1C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" y="2032543"/>
            <a:ext cx="4705350" cy="1019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E74346-9440-4695-813E-04271D37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10" y="938873"/>
            <a:ext cx="4676775" cy="5419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EB7956-66B1-4815-B0BA-4AB168925CE4}"/>
              </a:ext>
            </a:extLst>
          </p:cNvPr>
          <p:cNvSpPr txBox="1"/>
          <p:nvPr/>
        </p:nvSpPr>
        <p:spPr>
          <a:xfrm>
            <a:off x="6652116" y="323557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9F1922-7892-4818-BFD0-ECA38617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224" y="3152775"/>
            <a:ext cx="48863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2F779D-CE5F-40E1-B065-77C5E154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0" y="2200275"/>
            <a:ext cx="9429750" cy="465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28E27E-F83B-4C33-9774-680B5939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585"/>
            <a:ext cx="466725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483A59-F2B5-4C9C-AFFF-5C353B95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55" y="1333702"/>
            <a:ext cx="590550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44E2D9-61E4-48FA-B94A-5886FEAA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80" y="0"/>
            <a:ext cx="619125" cy="1276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7F3D8E-CE64-43E4-A8C3-D46DBBADB6F6}"/>
              </a:ext>
            </a:extLst>
          </p:cNvPr>
          <p:cNvSpPr txBox="1"/>
          <p:nvPr/>
        </p:nvSpPr>
        <p:spPr>
          <a:xfrm>
            <a:off x="0" y="2110859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FE47F8-3F7E-4263-9507-1B317FE75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0167"/>
            <a:ext cx="1571625" cy="1295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A4F0B8-742E-4526-99BB-C3ADB3E9D07B}"/>
              </a:ext>
            </a:extLst>
          </p:cNvPr>
          <p:cNvSpPr txBox="1"/>
          <p:nvPr/>
        </p:nvSpPr>
        <p:spPr>
          <a:xfrm>
            <a:off x="6372665" y="422031"/>
            <a:ext cx="54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=3: Zk+1=a1*Zk-2+b1*Uk+b2*Uk-1+b3*Uk-2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D672-CF98-4465-BC14-A2EBEEB0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675" y="1041898"/>
            <a:ext cx="2069469" cy="1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AFFC87-A43D-4517-B868-BAA9E85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79" y="143638"/>
            <a:ext cx="2878054" cy="22403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8B6F05-1BAD-41D4-99A4-1C1101655D10}"/>
              </a:ext>
            </a:extLst>
          </p:cNvPr>
          <p:cNvSpPr txBox="1"/>
          <p:nvPr/>
        </p:nvSpPr>
        <p:spPr>
          <a:xfrm>
            <a:off x="417095" y="513347"/>
            <a:ext cx="29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53590-3ECC-43B0-9615-4288B0F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495"/>
            <a:ext cx="4030029" cy="3034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2C2457-7C8B-425F-937D-468C567B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43050"/>
            <a:ext cx="1590675" cy="1885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430DFB-5A54-4378-8E40-020818B43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244" y="2649495"/>
            <a:ext cx="3977756" cy="3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ACCC3-780D-4000-8239-8B95DBC9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96" y="2673415"/>
            <a:ext cx="4772025" cy="3638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303D7A-73E2-46AD-9446-9C87F79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30" y="2673415"/>
            <a:ext cx="4695825" cy="379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6474D-1E39-4507-8C94-E3FFA62E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2057011"/>
            <a:ext cx="1600200" cy="186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4565F-E6E0-47A1-813A-8D0F780B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84" y="296787"/>
            <a:ext cx="2979064" cy="2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invertible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70239B-431A-4DFF-A8FE-5BEFA0EE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72" y="2943475"/>
            <a:ext cx="4791075" cy="3762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A3A10-7CD6-483D-B75E-28E39C7A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1" y="2943475"/>
            <a:ext cx="4770845" cy="3762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71365E-129C-4AFB-9C13-0C93CACC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880"/>
            <a:ext cx="1638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64A0B7-2266-4FDB-A9D5-5EF48C3E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09887"/>
            <a:ext cx="100393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256FE-E677-4482-AEB0-EC08376E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50283"/>
            <a:ext cx="8913576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8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08E12-7EA7-4DB0-B257-E8A76212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0" y="2914844"/>
            <a:ext cx="9982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</a:t>
            </a:r>
            <a:r>
              <a:rPr lang="en-US" altLang="zh-CN" dirty="0" err="1"/>
              <a:t>Qii</a:t>
            </a:r>
            <a:r>
              <a:rPr lang="en-US" altLang="zh-CN" dirty="0"/>
              <a:t> for u and 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32CB-E6E9-407D-B91F-7E493129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881506"/>
            <a:ext cx="10048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5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2 </a:t>
            </a:r>
            <a:r>
              <a:rPr lang="en-US" altLang="zh-CN" dirty="0" err="1"/>
              <a:t>states,C</a:t>
            </a:r>
            <a:r>
              <a:rPr lang="en-US" altLang="zh-CN" dirty="0"/>
              <a:t>=[1 0.2]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4E7AB-465C-46DE-B239-CD4F62B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82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C1D8C-14D6-49BE-ABF9-C181D1DE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86808"/>
            <a:ext cx="12192000" cy="31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=3| Qu=1 |C not invertible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Qu=2 |C not invertible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317F93-20C3-4672-850D-E31C19F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291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BE38C-1557-4537-9463-2A102036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9683"/>
            <a:ext cx="12192000" cy="30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7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invertible</a:t>
            </a:r>
          </a:p>
          <a:p>
            <a:r>
              <a:rPr lang="en-US" altLang="zh-CN" dirty="0"/>
              <a:t>Least square is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EA9EE2-5722-4270-B245-F420EAB1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75"/>
            <a:ext cx="12192000" cy="29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0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3 states; </a:t>
            </a:r>
            <a:r>
              <a:rPr lang="en-US" altLang="zh-CN" dirty="0" err="1"/>
              <a:t>qu</a:t>
            </a:r>
            <a:r>
              <a:rPr lang="en-US" altLang="zh-CN" dirty="0"/>
              <a:t>=2:better prediction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97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invertible; </a:t>
            </a:r>
            <a:r>
              <a:rPr lang="en-US" altLang="zh-CN" dirty="0" err="1"/>
              <a:t>qu</a:t>
            </a:r>
            <a:r>
              <a:rPr lang="en-US" altLang="zh-CN" dirty="0"/>
              <a:t>=2: better prediction; [C;CA;CAA] full c rank; q&gt;2,lqr fails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9E081-8F7B-4004-98F9-3BE2B53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603"/>
            <a:ext cx="12192000" cy="2883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248AC-05FF-41D4-8759-A4185BC4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144"/>
            <a:ext cx="121920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4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3 outputs 3 states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6DB794-B30E-4121-8B87-0C4DF248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0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8DC30-CA3B-4FE1-AB29-64726E43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275238"/>
            <a:ext cx="10067925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A50576-3995-4E9A-9CDE-B7C1F0F0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79" y="308565"/>
            <a:ext cx="1666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D7291-77D2-43B0-A53E-2C24785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24" y="2213560"/>
            <a:ext cx="10096500" cy="3762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209CA-4377-43ED-BEB8-CC1D0490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17" y="33689"/>
            <a:ext cx="1857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7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FD7B4-2E61-4EE5-A26B-3B33AE0F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7" y="0"/>
            <a:ext cx="8052124" cy="2979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3B370-ECD4-4224-AD27-3DC19A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17" y="3236002"/>
            <a:ext cx="8072009" cy="3108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5FCFD-2367-4080-945E-533B1B7AC737}"/>
              </a:ext>
            </a:extLst>
          </p:cNvPr>
          <p:cNvSpPr txBox="1"/>
          <p:nvPr/>
        </p:nvSpPr>
        <p:spPr>
          <a:xfrm>
            <a:off x="96253" y="3977100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78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2A179-09ED-47CE-8940-3C45582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9" y="335518"/>
            <a:ext cx="8879896" cy="5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95ABB-907A-4F34-AACE-F402C646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97" y="2242652"/>
            <a:ext cx="10182225" cy="3790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AEABB-80BB-4E63-A4F9-CD9C3747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54" y="124435"/>
            <a:ext cx="1647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F5B76-7B5A-4D78-B4FE-72BD1A96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2700823"/>
            <a:ext cx="9772650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A36FA-5C83-43F9-BB84-A288476C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74" y="315420"/>
            <a:ext cx="1628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2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99BB5-A7ED-4AAB-8E55-46951AE9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88978"/>
            <a:ext cx="10020300" cy="3743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8B6F6D-3F20-498B-AE37-F80484A0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512503"/>
            <a:ext cx="1819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4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 helps prediction but </a:t>
            </a:r>
            <a:r>
              <a:rPr lang="en-US" altLang="zh-CN" dirty="0" err="1"/>
              <a:t>lqr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61D280-5693-4515-9FAC-FB6C1D13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7" y="2521210"/>
            <a:ext cx="10115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3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2FDB3-520D-4E22-813C-36F32060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804361"/>
            <a:ext cx="10010775" cy="3829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EB399-A62F-406A-BD6E-D5ABD91E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4" y="534263"/>
            <a:ext cx="1685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78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D456E-BB11-4233-B850-5AAC2A0A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5" y="2382805"/>
            <a:ext cx="9791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6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3568058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Q&gt;1, singular matrix in least square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BE660-60DE-4AD7-8FDB-9FF1503E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82" y="65314"/>
            <a:ext cx="7513864" cy="28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1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Q=1,qu=2,qu=3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Q=2,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Q=2,qu=2</a:t>
            </a:r>
          </a:p>
          <a:p>
            <a:r>
              <a:rPr lang="en-US" altLang="zh-CN" dirty="0"/>
              <a:t>Further increase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becomes worse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0CFEB-47BA-4812-97C1-ABBFB947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5" y="98196"/>
            <a:ext cx="6022807" cy="2284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88444-C1F8-497A-A41A-D52D6220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18" y="302038"/>
            <a:ext cx="1619250" cy="1876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3FCBE8-6242-4D81-BC40-0B760EC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44" y="2905584"/>
            <a:ext cx="6022807" cy="2329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8B5A24-146F-493B-8844-4F0C47C0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89" y="2905584"/>
            <a:ext cx="1628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0" y="224589"/>
            <a:ext cx="272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Q=3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Q&gt;3 </a:t>
            </a:r>
            <a:r>
              <a:rPr lang="en-US" altLang="zh-CN" dirty="0" err="1"/>
              <a:t>lqr</a:t>
            </a:r>
            <a:r>
              <a:rPr lang="en-US" altLang="zh-CN" dirty="0"/>
              <a:t> fails,</a:t>
            </a:r>
          </a:p>
          <a:p>
            <a:r>
              <a:rPr lang="en-US" altLang="zh-CN" dirty="0"/>
              <a:t>No singular warning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002CFC-AF35-4AEC-A85F-D4DCD7D8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7" y="86087"/>
            <a:ext cx="5993443" cy="230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3CCF80-896F-480A-8F8A-20AEAAF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82" y="224589"/>
            <a:ext cx="1609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3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 vs C not identity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7D4DE-FADA-43EF-8407-3C59D4A8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4603"/>
            <a:ext cx="5865007" cy="2212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45F92D-3130-4A3B-86F9-0D9563876901}"/>
              </a:ext>
            </a:extLst>
          </p:cNvPr>
          <p:cNvSpPr txBox="1"/>
          <p:nvPr/>
        </p:nvSpPr>
        <p:spPr>
          <a:xfrm>
            <a:off x="-2" y="2986526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Qu=2vs4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36FF80-AA61-4FA4-944A-90B7ACAF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2" y="394603"/>
            <a:ext cx="5865008" cy="22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1A6A28-2FE7-41ED-854F-3BF99FBF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689782"/>
            <a:ext cx="5866407" cy="2204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549316-FF00-4C15-964C-7F2F4782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22" y="3689782"/>
            <a:ext cx="5964578" cy="2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667CB-2450-4736-8962-B08AB8BE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93" y="365760"/>
            <a:ext cx="9313643" cy="55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7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AF70B-ADED-4600-9E7B-374DEE65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394602"/>
            <a:ext cx="5983705" cy="2283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89BD52-802F-47C1-B61F-7CE976D9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407363"/>
            <a:ext cx="5866407" cy="2245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C563A3-638B-4BBF-A0C9-3C996593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35" y="3429000"/>
            <a:ext cx="4413829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2907029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only vs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F2008D-4B14-4D54-9ABD-C1B83D1B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35974"/>
            <a:ext cx="4371137" cy="34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2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=[1,0.6]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=[1,0.6] [C;CA] full col rank | 1 output 2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1AF5C-0C93-49A3-9239-F5639774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1684"/>
            <a:ext cx="5843334" cy="2237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D3EC70-1B6E-44DA-A18E-6B853B4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75" y="641684"/>
            <a:ext cx="6134925" cy="2305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9B9A6B-24E5-490F-9AB1-F94FBCBD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014137"/>
            <a:ext cx="6052789" cy="2314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C890B-56F3-43FF-9E99-99E337DB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215" y="4004248"/>
            <a:ext cx="6052789" cy="22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=[1,0.6]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=[1,0.6]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7941CB-1A5E-482F-A0EA-73FD1549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9" y="397919"/>
            <a:ext cx="7287075" cy="282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44465-36BE-494A-94C1-1C1C2AEE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716"/>
            <a:ext cx="2629449" cy="201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DDE23-2C9B-428B-B110-9F617539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1" y="4254171"/>
            <a:ext cx="2802948" cy="215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4D2CF-DD73-4425-B085-65B7B5FD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89" y="4254171"/>
            <a:ext cx="2658534" cy="2121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666A1B-902C-472A-AE8E-DD232711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49" y="4104439"/>
            <a:ext cx="2619202" cy="19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5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7B94D1-96AC-40B2-B6B0-E61B5CF5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0" y="4235668"/>
            <a:ext cx="5855370" cy="2250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3F05B-5A14-4F37-A20C-A3007AF9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35668"/>
            <a:ext cx="3009777" cy="24420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57D0C3-B93A-4E59-9E9C-D05A6B88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5585"/>
            <a:ext cx="6068397" cy="2365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B79A3-1650-4B26-A744-39187208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0" y="465586"/>
            <a:ext cx="5855370" cy="2281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ACF664-231B-4205-A915-DA76E602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776" y="4230653"/>
            <a:ext cx="3009777" cy="2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1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2E70D-43F6-4872-86FE-B9F78353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3" y="646331"/>
            <a:ext cx="7143568" cy="2782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69CA07-A3BB-43B4-BDBA-1009BA7F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699"/>
            <a:ext cx="5868955" cy="2266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F1FF-F6E5-44FC-8516-55A70385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13" y="4015699"/>
            <a:ext cx="6113087" cy="23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=[0,1]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CF9307-2A93-45CD-B045-91EE2968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7" y="523127"/>
            <a:ext cx="6036930" cy="2250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DF7E5-1254-4E19-A20C-DB9DFF96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97" y="529669"/>
            <a:ext cx="5990403" cy="2250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5A861-58CC-485F-A589-06242D24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1263"/>
            <a:ext cx="5848392" cy="2248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3630B-454E-4131-805D-06F547F86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7956"/>
            <a:ext cx="6096000" cy="2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8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=[0,1]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 similar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A79A2-DD2E-413B-861F-8F61BCF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4277381"/>
            <a:ext cx="5838825" cy="2224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D21C4-D87E-48B4-B2EA-27B06E8B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2" y="461462"/>
            <a:ext cx="7642326" cy="29675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BC0767-5CAB-42D4-9E01-9149F069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55930"/>
            <a:ext cx="5738813" cy="22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3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|C=I|4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Qu=4 | C =I| 4 output 4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8369F-509E-4789-9B16-F1A3818F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70"/>
            <a:ext cx="5795712" cy="2132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C22910-E6BC-4D23-86F6-AA79EB26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96" y="506158"/>
            <a:ext cx="5698456" cy="2166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B64B7C-D0A5-4738-B37F-9830DD85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4" y="4103102"/>
            <a:ext cx="5795712" cy="22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7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=2|qu=1,2,3,6|C invertible 4 output 4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26E45-EC4E-44E9-9875-35B6ABD0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9" y="528945"/>
            <a:ext cx="5777400" cy="2230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7BCCF4-D82B-490D-9140-3A21C832E511}"/>
              </a:ext>
            </a:extLst>
          </p:cNvPr>
          <p:cNvSpPr txBox="1"/>
          <p:nvPr/>
        </p:nvSpPr>
        <p:spPr>
          <a:xfrm>
            <a:off x="0" y="3598583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C invertible not I |4 output 4 states, similar results| </a:t>
            </a:r>
            <a:r>
              <a:rPr lang="en-US" altLang="zh-CN" dirty="0" err="1"/>
              <a:t>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better than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825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Qu=1,2 |C only observe 2 pos|[C;CA]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Qu=1,2 | C only observe 2 pos|[C;CA] full col rank | 2 output 4 states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ED3050-F3BA-405C-AB81-0B804E76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" y="686785"/>
            <a:ext cx="6500061" cy="2453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0CAF74-C73F-4DFD-87E1-129B518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" y="3863041"/>
            <a:ext cx="6691814" cy="26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10062</TotalTime>
  <Words>3406</Words>
  <Application>Microsoft Office PowerPoint</Application>
  <PresentationFormat>宽屏</PresentationFormat>
  <Paragraphs>680</Paragraphs>
  <Slides>125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29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冉 王</dc:creator>
  <cp:lastModifiedBy>Ran Wang</cp:lastModifiedBy>
  <cp:revision>163</cp:revision>
  <dcterms:created xsi:type="dcterms:W3CDTF">2020-01-17T18:33:18Z</dcterms:created>
  <dcterms:modified xsi:type="dcterms:W3CDTF">2020-07-31T22:13:38Z</dcterms:modified>
</cp:coreProperties>
</file>